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1" d="100"/>
          <a:sy n="91" d="100"/>
        </p:scale>
        <p:origin x="34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3839184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3037945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00021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275876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62413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664527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103936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234708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708174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AA1E51-7B46-430F-B021-EC3FCB0B6AA3}" type="datetimeFigureOut">
              <a:rPr lang="ru-KZ" smtClean="0"/>
              <a:t>09.11.2025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3676213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4AA1E51-7B46-430F-B021-EC3FCB0B6AA3}" type="datetimeFigureOut">
              <a:rPr lang="ru-KZ" smtClean="0"/>
              <a:t>09.11.2025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1852452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4AA1E51-7B46-430F-B021-EC3FCB0B6AA3}" type="datetimeFigureOut">
              <a:rPr lang="ru-KZ" smtClean="0"/>
              <a:t>09.11.2025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188165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4AA1E51-7B46-430F-B021-EC3FCB0B6AA3}" type="datetimeFigureOut">
              <a:rPr lang="ru-KZ" smtClean="0"/>
              <a:t>09.11.2025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499933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A1E51-7B46-430F-B021-EC3FCB0B6AA3}" type="datetimeFigureOut">
              <a:rPr lang="ru-KZ" smtClean="0"/>
              <a:t>09.11.2025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31574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4AA1E51-7B46-430F-B021-EC3FCB0B6AA3}" type="datetimeFigureOut">
              <a:rPr lang="ru-KZ" smtClean="0"/>
              <a:t>09.11.2025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246458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4AA1E51-7B46-430F-B021-EC3FCB0B6AA3}" type="datetimeFigureOut">
              <a:rPr lang="ru-KZ" smtClean="0"/>
              <a:t>09.11.2025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C05EFDA-3518-40A7-9D41-AE90A28FE561}" type="slidenum">
              <a:rPr lang="ru-KZ" smtClean="0"/>
              <a:t>‹#›</a:t>
            </a:fld>
            <a:endParaRPr lang="ru-KZ"/>
          </a:p>
        </p:txBody>
      </p:sp>
    </p:spTree>
    <p:extLst>
      <p:ext uri="{BB962C8B-B14F-4D97-AF65-F5344CB8AC3E}">
        <p14:creationId xmlns:p14="http://schemas.microsoft.com/office/powerpoint/2010/main" val="1027103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4AA1E51-7B46-430F-B021-EC3FCB0B6AA3}" type="datetimeFigureOut">
              <a:rPr lang="ru-KZ" smtClean="0"/>
              <a:t>09.11.2025</a:t>
            </a:fld>
            <a:endParaRPr lang="ru-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C05EFDA-3518-40A7-9D41-AE90A28FE561}" type="slidenum">
              <a:rPr lang="ru-KZ" smtClean="0"/>
              <a:t>‹#›</a:t>
            </a:fld>
            <a:endParaRPr lang="ru-KZ"/>
          </a:p>
        </p:txBody>
      </p:sp>
    </p:spTree>
    <p:extLst>
      <p:ext uri="{BB962C8B-B14F-4D97-AF65-F5344CB8AC3E}">
        <p14:creationId xmlns:p14="http://schemas.microsoft.com/office/powerpoint/2010/main" val="4287522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352ED-BE7B-72AC-51B0-555C82B31A9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9E41EB3-11C5-0ED2-DD75-9BD54A0A59D4}"/>
              </a:ext>
            </a:extLst>
          </p:cNvPr>
          <p:cNvSpPr txBox="1"/>
          <p:nvPr/>
        </p:nvSpPr>
        <p:spPr>
          <a:xfrm>
            <a:off x="629174" y="476442"/>
            <a:ext cx="8519020" cy="4247317"/>
          </a:xfrm>
          <a:prstGeom prst="rect">
            <a:avLst/>
          </a:prstGeom>
          <a:noFill/>
        </p:spPr>
        <p:txBody>
          <a:bodyPr wrap="square">
            <a:spAutoFit/>
          </a:bodyPr>
          <a:lstStyle/>
          <a:p>
            <a:pPr algn="l">
              <a:buNone/>
            </a:pPr>
            <a:r>
              <a:rPr lang="en-US" b="1" i="0" dirty="0" err="1">
                <a:effectLst/>
                <a:latin typeface="fkGroteskNeue"/>
              </a:rPr>
              <a:t>Tribochemistry</a:t>
            </a:r>
            <a:r>
              <a:rPr lang="en-US" b="0" i="0" dirty="0">
                <a:effectLst/>
                <a:latin typeface="fkGroteskNeue"/>
              </a:rPr>
              <a:t> is the study of chemical reactions induced by friction, sliding, or other tribological processes. It sits at the intersection of tribology (friction, wear, lubrication) and chemistry.</a:t>
            </a:r>
          </a:p>
          <a:p>
            <a:pPr algn="l">
              <a:buNone/>
            </a:pPr>
            <a:r>
              <a:rPr lang="en-US" b="0" i="0" dirty="0">
                <a:effectLst/>
                <a:latin typeface="fkGroteskNeue"/>
              </a:rPr>
              <a:t>Key distinction from general mechanochemistry: </a:t>
            </a:r>
            <a:r>
              <a:rPr lang="en-US" b="0" i="0" dirty="0" err="1">
                <a:effectLst/>
                <a:latin typeface="fkGroteskNeue"/>
              </a:rPr>
              <a:t>tribochemistry</a:t>
            </a:r>
            <a:r>
              <a:rPr lang="en-US" b="0" i="0" dirty="0">
                <a:effectLst/>
                <a:latin typeface="fkGroteskNeue"/>
              </a:rPr>
              <a:t> occurs at surfaces in relative motion, with localized pressure spikes and intense heating at asperities (microscopic contact points).</a:t>
            </a:r>
          </a:p>
          <a:p>
            <a:pPr algn="l">
              <a:buNone/>
            </a:pPr>
            <a:r>
              <a:rPr lang="en-US" b="1" i="0" dirty="0" err="1">
                <a:effectLst/>
                <a:latin typeface="fkGroteskNeue"/>
              </a:rPr>
              <a:t>Tribochemical</a:t>
            </a:r>
            <a:r>
              <a:rPr lang="en-US" b="1" i="0" dirty="0">
                <a:effectLst/>
                <a:latin typeface="fkGroteskNeue"/>
              </a:rPr>
              <a:t> reactions:</a:t>
            </a:r>
            <a:endParaRPr lang="en-US" b="0" i="0" dirty="0">
              <a:effectLst/>
              <a:latin typeface="fkGroteskNeue"/>
            </a:endParaRPr>
          </a:p>
          <a:p>
            <a:pPr algn="l">
              <a:buFont typeface="Arial" panose="020B0604020202020204" pitchFamily="34" charset="0"/>
              <a:buChar char="•"/>
            </a:pPr>
            <a:r>
              <a:rPr lang="en-US" b="0" i="0" dirty="0">
                <a:effectLst/>
                <a:latin typeface="fkGroteskNeue"/>
              </a:rPr>
              <a:t>Occur at sliding interfaces between solids, or between a solid and liquid/gas</a:t>
            </a:r>
          </a:p>
          <a:p>
            <a:pPr algn="l">
              <a:buFont typeface="Arial" panose="020B0604020202020204" pitchFamily="34" charset="0"/>
              <a:buChar char="•"/>
            </a:pPr>
            <a:r>
              <a:rPr lang="en-US" b="0" i="0" dirty="0">
                <a:effectLst/>
                <a:latin typeface="fkGroteskNeue"/>
              </a:rPr>
              <a:t>Driven by: mechanical shear stress, transient high temperatures, chemical reactivity of freshly exposed surfaces</a:t>
            </a:r>
          </a:p>
          <a:p>
            <a:pPr algn="l">
              <a:buFont typeface="Arial" panose="020B0604020202020204" pitchFamily="34" charset="0"/>
              <a:buChar char="•"/>
            </a:pPr>
            <a:r>
              <a:rPr lang="en-US" b="0" i="0" dirty="0">
                <a:effectLst/>
                <a:latin typeface="fkGroteskNeue"/>
              </a:rPr>
              <a:t>Generate: reaction products that modify friction, wear resistance, and lubrication</a:t>
            </a:r>
          </a:p>
          <a:p>
            <a:pPr algn="l">
              <a:buNone/>
            </a:pPr>
            <a:r>
              <a:rPr lang="en-US" b="1" i="0" dirty="0">
                <a:effectLst/>
                <a:latin typeface="fkGroteskNeue"/>
              </a:rPr>
              <a:t>Scope:</a:t>
            </a:r>
            <a:r>
              <a:rPr lang="en-US" b="0" i="0" dirty="0">
                <a:effectLst/>
                <a:latin typeface="fkGroteskNeue"/>
              </a:rPr>
              <a:t> From microscopic wear processes to practical applications in tribological systems (machine bearings, cutting tools, seals).</a:t>
            </a:r>
          </a:p>
          <a:p>
            <a:pPr algn="l">
              <a:buNone/>
            </a:pPr>
            <a:r>
              <a:rPr lang="en-US" b="0" i="0" dirty="0" err="1">
                <a:effectLst/>
                <a:latin typeface="fkGroteskNeue"/>
              </a:rPr>
              <a:t>Tribochemistry</a:t>
            </a:r>
            <a:r>
              <a:rPr lang="en-US" b="0" i="0" dirty="0">
                <a:effectLst/>
                <a:latin typeface="fkGroteskNeue"/>
              </a:rPr>
              <a:t> is essential for understanding and controlling friction and wear in engines, gearboxes, cutting operations, and other mechanical systems.</a:t>
            </a:r>
          </a:p>
        </p:txBody>
      </p:sp>
    </p:spTree>
    <p:extLst>
      <p:ext uri="{BB962C8B-B14F-4D97-AF65-F5344CB8AC3E}">
        <p14:creationId xmlns:p14="http://schemas.microsoft.com/office/powerpoint/2010/main" val="288761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BA29C0-3152-09E0-7D9B-F737E68674A4}"/>
              </a:ext>
            </a:extLst>
          </p:cNvPr>
          <p:cNvSpPr txBox="1"/>
          <p:nvPr/>
        </p:nvSpPr>
        <p:spPr>
          <a:xfrm>
            <a:off x="310393" y="295674"/>
            <a:ext cx="9047526" cy="5632311"/>
          </a:xfrm>
          <a:prstGeom prst="rect">
            <a:avLst/>
          </a:prstGeom>
          <a:noFill/>
        </p:spPr>
        <p:txBody>
          <a:bodyPr wrap="square">
            <a:spAutoFit/>
          </a:bodyPr>
          <a:lstStyle/>
          <a:p>
            <a:pPr algn="l">
              <a:buNone/>
            </a:pPr>
            <a:r>
              <a:rPr lang="en-US" b="1" i="0" dirty="0">
                <a:effectLst/>
                <a:latin typeface="var(--font-fk-grotesk)"/>
              </a:rPr>
              <a:t>Mechanisms of </a:t>
            </a:r>
            <a:r>
              <a:rPr lang="en-US" b="1" i="0" dirty="0" err="1">
                <a:effectLst/>
                <a:latin typeface="var(--font-fk-grotesk)"/>
              </a:rPr>
              <a:t>Tribochemical</a:t>
            </a:r>
            <a:r>
              <a:rPr lang="en-US" b="1" i="0" dirty="0">
                <a:effectLst/>
                <a:latin typeface="var(--font-fk-grotesk)"/>
              </a:rPr>
              <a:t> Reactions</a:t>
            </a:r>
          </a:p>
          <a:p>
            <a:pPr algn="l">
              <a:buNone/>
            </a:pPr>
            <a:r>
              <a:rPr lang="en-US" b="1" i="0" dirty="0">
                <a:effectLst/>
                <a:latin typeface="fkGroteskNeue"/>
              </a:rPr>
              <a:t>Mechanical activation of surfaces:</a:t>
            </a:r>
            <a:br>
              <a:rPr lang="en-US" b="0" i="0" dirty="0">
                <a:effectLst/>
                <a:latin typeface="fkGroteskNeue"/>
              </a:rPr>
            </a:br>
            <a:r>
              <a:rPr lang="en-US" b="0" i="0" dirty="0">
                <a:effectLst/>
                <a:latin typeface="fkGroteskNeue"/>
              </a:rPr>
              <a:t>When surfaces slide, asperities deform plastically or fracture, exposing fresh, reactive material beneath oxidized or contaminated outer layers. This creates highly reactive sites.</a:t>
            </a:r>
          </a:p>
          <a:p>
            <a:pPr algn="l">
              <a:buNone/>
            </a:pPr>
            <a:r>
              <a:rPr lang="en-US" b="1" i="0" dirty="0">
                <a:effectLst/>
                <a:latin typeface="fkGroteskNeue"/>
              </a:rPr>
              <a:t>Localized temperature spikes:</a:t>
            </a:r>
            <a:br>
              <a:rPr lang="en-US" b="0" i="0" dirty="0">
                <a:effectLst/>
                <a:latin typeface="fkGroteskNeue"/>
              </a:rPr>
            </a:br>
            <a:r>
              <a:rPr lang="en-US" b="0" i="0" dirty="0">
                <a:effectLst/>
                <a:latin typeface="fkGroteskNeue"/>
              </a:rPr>
              <a:t>Friction generates intense heat at contact zones. While bulk temperature may be room temperature or moderate, local "hot spots" can reach 500–2000 K, activating reactions that would not proceed at ambient conditions.</a:t>
            </a:r>
          </a:p>
          <a:p>
            <a:pPr algn="l">
              <a:buNone/>
            </a:pPr>
            <a:r>
              <a:rPr lang="en-US" b="1" i="0" dirty="0">
                <a:effectLst/>
                <a:latin typeface="fkGroteskNeue"/>
              </a:rPr>
              <a:t>Pressure effects:</a:t>
            </a:r>
            <a:br>
              <a:rPr lang="en-US" b="0" i="0" dirty="0">
                <a:effectLst/>
                <a:latin typeface="fkGroteskNeue"/>
              </a:rPr>
            </a:br>
            <a:r>
              <a:rPr lang="en-US" b="0" i="0" dirty="0">
                <a:effectLst/>
                <a:latin typeface="fkGroteskNeue"/>
              </a:rPr>
              <a:t>High contact stresses (</a:t>
            </a:r>
            <a:r>
              <a:rPr lang="en-US" b="0" i="0" dirty="0" err="1">
                <a:effectLst/>
                <a:latin typeface="fkGroteskNeue"/>
              </a:rPr>
              <a:t>GPa</a:t>
            </a:r>
            <a:r>
              <a:rPr lang="en-US" b="0" i="0" dirty="0">
                <a:effectLst/>
                <a:latin typeface="fkGroteskNeue"/>
              </a:rPr>
              <a:t> range) at asperities alter reactivity, phase stability, and reaction pathways. Pressure can favor formation of denser polymorphs or metastable phases.</a:t>
            </a:r>
          </a:p>
          <a:p>
            <a:pPr algn="l">
              <a:buNone/>
            </a:pPr>
            <a:r>
              <a:rPr lang="en-US" b="1" i="0" dirty="0">
                <a:effectLst/>
                <a:latin typeface="fkGroteskNeue"/>
              </a:rPr>
              <a:t>Radical generation:</a:t>
            </a:r>
            <a:br>
              <a:rPr lang="en-US" b="0" i="0" dirty="0">
                <a:effectLst/>
                <a:latin typeface="fkGroteskNeue"/>
              </a:rPr>
            </a:br>
            <a:r>
              <a:rPr lang="en-US" b="0" i="0" dirty="0">
                <a:effectLst/>
                <a:latin typeface="fkGroteskNeue"/>
              </a:rPr>
              <a:t>Mechanical rupture of bonds generates free radicals and reactive intermediates. In presence of oxygen, these initiate oxidation chains. In absence of oxygen, they can couple or abstract atoms.</a:t>
            </a:r>
          </a:p>
          <a:p>
            <a:pPr algn="l">
              <a:buNone/>
            </a:pPr>
            <a:r>
              <a:rPr lang="en-US" b="1" i="0" dirty="0">
                <a:effectLst/>
                <a:latin typeface="fkGroteskNeue"/>
              </a:rPr>
              <a:t>Time scale:</a:t>
            </a:r>
            <a:br>
              <a:rPr lang="en-US" b="0" i="0" dirty="0">
                <a:effectLst/>
                <a:latin typeface="fkGroteskNeue"/>
              </a:rPr>
            </a:br>
            <a:r>
              <a:rPr lang="en-US" b="0" i="0" dirty="0" err="1">
                <a:effectLst/>
                <a:latin typeface="fkGroteskNeue"/>
              </a:rPr>
              <a:t>Tribochemical</a:t>
            </a:r>
            <a:r>
              <a:rPr lang="en-US" b="0" i="0" dirty="0">
                <a:effectLst/>
                <a:latin typeface="fkGroteskNeue"/>
              </a:rPr>
              <a:t> reactions occur on millisecond to microsecond scales at individual asperity contacts. Many transient intermediates form and decompose rapidly.</a:t>
            </a:r>
          </a:p>
          <a:p>
            <a:pPr algn="l">
              <a:buNone/>
            </a:pPr>
            <a:r>
              <a:rPr lang="en-US" b="1" i="0" dirty="0">
                <a:effectLst/>
                <a:latin typeface="fkGroteskNeue"/>
              </a:rPr>
              <a:t>Overall picture:</a:t>
            </a:r>
            <a:r>
              <a:rPr lang="en-US" b="0" i="0" dirty="0">
                <a:effectLst/>
                <a:latin typeface="fkGroteskNeue"/>
              </a:rPr>
              <a:t> </a:t>
            </a:r>
            <a:r>
              <a:rPr lang="en-US" b="0" i="0" dirty="0" err="1">
                <a:effectLst/>
                <a:latin typeface="fkGroteskNeue"/>
              </a:rPr>
              <a:t>Tribochemistry</a:t>
            </a:r>
            <a:r>
              <a:rPr lang="en-US" b="0" i="0" dirty="0">
                <a:effectLst/>
                <a:latin typeface="fkGroteskNeue"/>
              </a:rPr>
              <a:t> combines mechanochemical activation (fresh surfaces, defects) with localized thermal and pressure conditions to enable rapid chemical transformation</a:t>
            </a:r>
          </a:p>
        </p:txBody>
      </p:sp>
    </p:spTree>
    <p:extLst>
      <p:ext uri="{BB962C8B-B14F-4D97-AF65-F5344CB8AC3E}">
        <p14:creationId xmlns:p14="http://schemas.microsoft.com/office/powerpoint/2010/main" val="1453759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A2D12-67C3-6CE8-4970-E11E0F47AE4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8A356C4-1D6D-5AB2-F6B8-EEE40022AF6D}"/>
              </a:ext>
            </a:extLst>
          </p:cNvPr>
          <p:cNvSpPr txBox="1"/>
          <p:nvPr/>
        </p:nvSpPr>
        <p:spPr>
          <a:xfrm>
            <a:off x="335560" y="572185"/>
            <a:ext cx="9806730" cy="6186309"/>
          </a:xfrm>
          <a:prstGeom prst="rect">
            <a:avLst/>
          </a:prstGeom>
          <a:noFill/>
        </p:spPr>
        <p:txBody>
          <a:bodyPr wrap="square">
            <a:spAutoFit/>
          </a:bodyPr>
          <a:lstStyle/>
          <a:p>
            <a:pPr algn="l">
              <a:buNone/>
            </a:pPr>
            <a:r>
              <a:rPr lang="en-US" b="1" i="0" dirty="0" err="1">
                <a:effectLst/>
                <a:latin typeface="var(--font-fk-grotesk)"/>
              </a:rPr>
              <a:t>Tribochemical</a:t>
            </a:r>
            <a:r>
              <a:rPr lang="en-US" b="1" i="0" dirty="0">
                <a:effectLst/>
                <a:latin typeface="var(--font-fk-grotesk)"/>
              </a:rPr>
              <a:t> Processes in Materials Processing</a:t>
            </a:r>
          </a:p>
          <a:p>
            <a:pPr algn="l">
              <a:buNone/>
            </a:pPr>
            <a:r>
              <a:rPr lang="en-US" b="1" i="0" dirty="0">
                <a:effectLst/>
                <a:latin typeface="fkGroteskNeue"/>
              </a:rPr>
              <a:t>Friction and wear:</a:t>
            </a:r>
            <a:br>
              <a:rPr lang="en-US" b="0" i="0" dirty="0">
                <a:effectLst/>
                <a:latin typeface="fkGroteskNeue"/>
              </a:rPr>
            </a:br>
            <a:r>
              <a:rPr lang="en-US" b="0" i="0" dirty="0">
                <a:effectLst/>
                <a:latin typeface="fkGroteskNeue"/>
              </a:rPr>
              <a:t>Surface material is removed by ploughing (plastic flow) or fracture. Removed debris (wear particles) can redeposit and undergo </a:t>
            </a:r>
            <a:r>
              <a:rPr lang="en-US" b="0" i="0" dirty="0" err="1">
                <a:effectLst/>
                <a:latin typeface="fkGroteskNeue"/>
              </a:rPr>
              <a:t>tribochemical</a:t>
            </a:r>
            <a:r>
              <a:rPr lang="en-US" b="0" i="0" dirty="0">
                <a:effectLst/>
                <a:latin typeface="fkGroteskNeue"/>
              </a:rPr>
              <a:t> reaction with the surface.</a:t>
            </a:r>
          </a:p>
          <a:p>
            <a:pPr algn="l">
              <a:buNone/>
            </a:pPr>
            <a:r>
              <a:rPr lang="en-US" b="0" i="0" dirty="0">
                <a:effectLst/>
                <a:latin typeface="fkGroteskNeue"/>
              </a:rPr>
              <a:t>Example: In steel-on-steel friction in air, iron oxidizes at asperities, forming iron oxide wear particles. Under continued sliding, these oxides can be partially reduced back to metallic iron, creating a complex surface chemistry.</a:t>
            </a:r>
          </a:p>
          <a:p>
            <a:pPr algn="l">
              <a:buNone/>
            </a:pPr>
            <a:r>
              <a:rPr lang="en-US" b="1" i="0" dirty="0">
                <a:effectLst/>
                <a:latin typeface="fkGroteskNeue"/>
              </a:rPr>
              <a:t>Polishing and finishing:</a:t>
            </a:r>
            <a:br>
              <a:rPr lang="en-US" b="0" i="0" dirty="0">
                <a:effectLst/>
                <a:latin typeface="fkGroteskNeue"/>
              </a:rPr>
            </a:br>
            <a:r>
              <a:rPr lang="en-US" b="0" i="0" dirty="0">
                <a:effectLst/>
                <a:latin typeface="fkGroteskNeue"/>
              </a:rPr>
              <a:t>Chemical mechanical polishing (CMP) combines mechanical abrasion with reactive chemical slurry. </a:t>
            </a:r>
            <a:r>
              <a:rPr lang="en-US" b="0" i="0" dirty="0" err="1">
                <a:effectLst/>
                <a:latin typeface="fkGroteskNeue"/>
              </a:rPr>
              <a:t>Tribochemical</a:t>
            </a:r>
            <a:r>
              <a:rPr lang="en-US" b="0" i="0" dirty="0">
                <a:effectLst/>
                <a:latin typeface="fkGroteskNeue"/>
              </a:rPr>
              <a:t> reactions soften or partially dissolve the substrate, making it easier to remove.</a:t>
            </a:r>
          </a:p>
          <a:p>
            <a:pPr algn="l">
              <a:buNone/>
            </a:pPr>
            <a:r>
              <a:rPr lang="en-US" b="0" i="0" dirty="0">
                <a:effectLst/>
                <a:latin typeface="fkGroteskNeue"/>
              </a:rPr>
              <a:t>Example: Polishing </a:t>
            </a:r>
            <a:r>
              <a:rPr lang="en-US" b="0" i="0" dirty="0" err="1">
                <a:effectLst/>
                <a:latin typeface="fkGroteskNeue"/>
              </a:rPr>
              <a:t>SiO</a:t>
            </a:r>
            <a:r>
              <a:rPr lang="en-US" b="0" i="0" dirty="0">
                <a:effectLst/>
                <a:latin typeface="fkGroteskNeue"/>
              </a:rPr>
              <a:t>₂ with </a:t>
            </a:r>
            <a:r>
              <a:rPr lang="en-US" b="0" i="0" dirty="0" err="1">
                <a:effectLst/>
                <a:latin typeface="fkGroteskNeue"/>
              </a:rPr>
              <a:t>CeO</a:t>
            </a:r>
            <a:r>
              <a:rPr lang="en-US" b="0" i="0" dirty="0">
                <a:effectLst/>
                <a:latin typeface="fkGroteskNeue"/>
              </a:rPr>
              <a:t>₂ abrasive in alkaline slurry—</a:t>
            </a:r>
            <a:r>
              <a:rPr lang="en-US" b="0" i="0" dirty="0" err="1">
                <a:effectLst/>
                <a:latin typeface="fkGroteskNeue"/>
              </a:rPr>
              <a:t>tribochemical</a:t>
            </a:r>
            <a:r>
              <a:rPr lang="en-US" b="0" i="0" dirty="0">
                <a:effectLst/>
                <a:latin typeface="fkGroteskNeue"/>
              </a:rPr>
              <a:t> oxidation of silica facilitates removal.</a:t>
            </a:r>
          </a:p>
          <a:p>
            <a:pPr algn="l">
              <a:buNone/>
            </a:pPr>
            <a:r>
              <a:rPr lang="en-US" b="1" i="0" dirty="0">
                <a:effectLst/>
                <a:latin typeface="fkGroteskNeue"/>
              </a:rPr>
              <a:t>Cutting and machining:</a:t>
            </a:r>
            <a:br>
              <a:rPr lang="en-US" b="0" i="0" dirty="0">
                <a:effectLst/>
                <a:latin typeface="fkGroteskNeue"/>
              </a:rPr>
            </a:br>
            <a:r>
              <a:rPr lang="en-US" b="0" i="0" dirty="0">
                <a:effectLst/>
                <a:latin typeface="fkGroteskNeue"/>
              </a:rPr>
              <a:t>Tool-workpiece interface experiences extreme friction, heat, and pressure. </a:t>
            </a:r>
            <a:r>
              <a:rPr lang="en-US" b="0" i="0" dirty="0" err="1">
                <a:effectLst/>
                <a:latin typeface="fkGroteskNeue"/>
              </a:rPr>
              <a:t>Tribochemical</a:t>
            </a:r>
            <a:r>
              <a:rPr lang="en-US" b="0" i="0" dirty="0">
                <a:effectLst/>
                <a:latin typeface="fkGroteskNeue"/>
              </a:rPr>
              <a:t> reactions affect chip formation, tool wear, and surface quality of the cut.</a:t>
            </a:r>
          </a:p>
          <a:p>
            <a:pPr algn="l">
              <a:buNone/>
            </a:pPr>
            <a:r>
              <a:rPr lang="en-US" b="0" i="0" dirty="0">
                <a:effectLst/>
                <a:latin typeface="fkGroteskNeue"/>
              </a:rPr>
              <a:t>Coatings on cutting tools (</a:t>
            </a:r>
            <a:r>
              <a:rPr lang="en-US" b="0" i="0" dirty="0" err="1">
                <a:effectLst/>
                <a:latin typeface="fkGroteskNeue"/>
              </a:rPr>
              <a:t>TiN</a:t>
            </a:r>
            <a:r>
              <a:rPr lang="en-US" b="0" i="0" dirty="0">
                <a:effectLst/>
                <a:latin typeface="fkGroteskNeue"/>
              </a:rPr>
              <a:t>, </a:t>
            </a:r>
            <a:r>
              <a:rPr lang="en-US" b="0" i="0" dirty="0" err="1">
                <a:effectLst/>
                <a:latin typeface="fkGroteskNeue"/>
              </a:rPr>
              <a:t>TiAlN</a:t>
            </a:r>
            <a:r>
              <a:rPr lang="en-US" b="0" i="0" dirty="0">
                <a:effectLst/>
                <a:latin typeface="fkGroteskNeue"/>
              </a:rPr>
              <a:t>) undergo </a:t>
            </a:r>
            <a:r>
              <a:rPr lang="en-US" b="0" i="0" dirty="0" err="1">
                <a:effectLst/>
                <a:latin typeface="fkGroteskNeue"/>
              </a:rPr>
              <a:t>tribochemical</a:t>
            </a:r>
            <a:r>
              <a:rPr lang="en-US" b="0" i="0" dirty="0">
                <a:effectLst/>
                <a:latin typeface="fkGroteskNeue"/>
              </a:rPr>
              <a:t> reactions with the workpiece material, evolving or degrading during the cut.</a:t>
            </a:r>
          </a:p>
          <a:p>
            <a:pPr algn="l">
              <a:buNone/>
            </a:pPr>
            <a:r>
              <a:rPr lang="en-US" b="1" i="0" dirty="0">
                <a:effectLst/>
                <a:latin typeface="fkGroteskNeue"/>
              </a:rPr>
              <a:t>Lubrication chemistry:</a:t>
            </a:r>
            <a:br>
              <a:rPr lang="en-US" b="0" i="0" dirty="0">
                <a:effectLst/>
                <a:latin typeface="fkGroteskNeue"/>
              </a:rPr>
            </a:br>
            <a:r>
              <a:rPr lang="en-US" b="0" i="0" dirty="0">
                <a:effectLst/>
                <a:latin typeface="fkGroteskNeue"/>
              </a:rPr>
              <a:t>Lubricant additives (sulfur, phosphorus compounds) undergo </a:t>
            </a:r>
            <a:r>
              <a:rPr lang="en-US" b="0" i="0" dirty="0" err="1">
                <a:effectLst/>
                <a:latin typeface="fkGroteskNeue"/>
              </a:rPr>
              <a:t>tribochemical</a:t>
            </a:r>
            <a:r>
              <a:rPr lang="en-US" b="0" i="0" dirty="0">
                <a:effectLst/>
                <a:latin typeface="fkGroteskNeue"/>
              </a:rPr>
              <a:t> activation at sliding interfaces, forming protective films (</a:t>
            </a:r>
            <a:r>
              <a:rPr lang="en-US" b="0" i="0" dirty="0" err="1">
                <a:effectLst/>
                <a:latin typeface="fkGroteskNeue"/>
              </a:rPr>
              <a:t>tribofilms</a:t>
            </a:r>
            <a:r>
              <a:rPr lang="en-US" b="0" i="0" dirty="0">
                <a:effectLst/>
                <a:latin typeface="fkGroteskNeue"/>
              </a:rPr>
              <a:t>) that reduce wear.</a:t>
            </a:r>
          </a:p>
          <a:p>
            <a:pPr algn="l">
              <a:buNone/>
            </a:pPr>
            <a:r>
              <a:rPr lang="en-US" b="0" i="0" dirty="0">
                <a:effectLst/>
                <a:latin typeface="fkGroteskNeue"/>
              </a:rPr>
              <a:t>Example: Zinc </a:t>
            </a:r>
            <a:r>
              <a:rPr lang="en-US" b="0" i="0" dirty="0" err="1">
                <a:effectLst/>
                <a:latin typeface="fkGroteskNeue"/>
              </a:rPr>
              <a:t>dialkyl</a:t>
            </a:r>
            <a:r>
              <a:rPr lang="en-US" b="0" i="0" dirty="0">
                <a:effectLst/>
                <a:latin typeface="fkGroteskNeue"/>
              </a:rPr>
              <a:t> </a:t>
            </a:r>
            <a:r>
              <a:rPr lang="en-US" b="0" i="0" dirty="0" err="1">
                <a:effectLst/>
                <a:latin typeface="fkGroteskNeue"/>
              </a:rPr>
              <a:t>dithiophosphate</a:t>
            </a:r>
            <a:r>
              <a:rPr lang="en-US" b="0" i="0" dirty="0">
                <a:effectLst/>
                <a:latin typeface="fkGroteskNeue"/>
              </a:rPr>
              <a:t> (ZDDP) in engine oils reacts </a:t>
            </a:r>
            <a:r>
              <a:rPr lang="en-US" b="0" i="0" dirty="0" err="1">
                <a:effectLst/>
                <a:latin typeface="fkGroteskNeue"/>
              </a:rPr>
              <a:t>tribochemically</a:t>
            </a:r>
            <a:r>
              <a:rPr lang="en-US" b="0" i="0" dirty="0">
                <a:effectLst/>
                <a:latin typeface="fkGroteskNeue"/>
              </a:rPr>
              <a:t> at stressed surfaces to form polyphosphate and metal sulfide layers protecting against wear.</a:t>
            </a:r>
          </a:p>
        </p:txBody>
      </p:sp>
    </p:spTree>
    <p:extLst>
      <p:ext uri="{BB962C8B-B14F-4D97-AF65-F5344CB8AC3E}">
        <p14:creationId xmlns:p14="http://schemas.microsoft.com/office/powerpoint/2010/main" val="2709440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09C05-01E1-6190-2152-CF9FD23D4DF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07A7075-DD75-3976-EAA2-EA407BC262D9}"/>
              </a:ext>
            </a:extLst>
          </p:cNvPr>
          <p:cNvSpPr txBox="1"/>
          <p:nvPr/>
        </p:nvSpPr>
        <p:spPr>
          <a:xfrm>
            <a:off x="478173" y="245177"/>
            <a:ext cx="8904913" cy="5632311"/>
          </a:xfrm>
          <a:prstGeom prst="rect">
            <a:avLst/>
          </a:prstGeom>
          <a:noFill/>
        </p:spPr>
        <p:txBody>
          <a:bodyPr wrap="square">
            <a:spAutoFit/>
          </a:bodyPr>
          <a:lstStyle/>
          <a:p>
            <a:pPr algn="l">
              <a:buNone/>
            </a:pPr>
            <a:r>
              <a:rPr lang="en-US" b="1" i="0" dirty="0" err="1">
                <a:effectLst/>
                <a:latin typeface="var(--font-fk-grotesk)"/>
              </a:rPr>
              <a:t>Tribochemical</a:t>
            </a:r>
            <a:r>
              <a:rPr lang="en-US" b="1" i="0" dirty="0">
                <a:effectLst/>
                <a:latin typeface="var(--font-fk-grotesk)"/>
              </a:rPr>
              <a:t> Synthesis and Intentional Reactions</a:t>
            </a:r>
          </a:p>
          <a:p>
            <a:pPr algn="l">
              <a:buNone/>
            </a:pPr>
            <a:r>
              <a:rPr lang="en-US" b="0" i="0" dirty="0">
                <a:effectLst/>
                <a:latin typeface="fkGroteskNeue"/>
              </a:rPr>
              <a:t>While </a:t>
            </a:r>
            <a:r>
              <a:rPr lang="en-US" b="0" i="0" dirty="0" err="1">
                <a:effectLst/>
                <a:latin typeface="fkGroteskNeue"/>
              </a:rPr>
              <a:t>tribochemistry</a:t>
            </a:r>
            <a:r>
              <a:rPr lang="en-US" b="0" i="0" dirty="0">
                <a:effectLst/>
                <a:latin typeface="fkGroteskNeue"/>
              </a:rPr>
              <a:t> is usually undesirable (causing wear and friction), it can be harnessed for synthesis and material modification:</a:t>
            </a:r>
          </a:p>
          <a:p>
            <a:pPr algn="l">
              <a:buNone/>
            </a:pPr>
            <a:r>
              <a:rPr lang="en-US" b="1" i="0" dirty="0">
                <a:effectLst/>
                <a:latin typeface="fkGroteskNeue"/>
              </a:rPr>
              <a:t>In situ film formation:</a:t>
            </a:r>
            <a:br>
              <a:rPr lang="en-US" b="0" i="0" dirty="0">
                <a:effectLst/>
                <a:latin typeface="fkGroteskNeue"/>
              </a:rPr>
            </a:br>
            <a:r>
              <a:rPr lang="en-US" b="0" i="0" dirty="0">
                <a:effectLst/>
                <a:latin typeface="fkGroteskNeue"/>
              </a:rPr>
              <a:t>Controlled friction induces chemical reactions that deposit protective coatings. Sulfur-based compounds form sulfide films on metal surfaces; phosphorus compounds form phosphate films.</a:t>
            </a:r>
          </a:p>
          <a:p>
            <a:pPr algn="l">
              <a:buNone/>
            </a:pPr>
            <a:r>
              <a:rPr lang="en-US" b="1" i="0" dirty="0">
                <a:effectLst/>
                <a:latin typeface="fkGroteskNeue"/>
              </a:rPr>
              <a:t>Solid-state synthesis at interfaces:</a:t>
            </a:r>
            <a:br>
              <a:rPr lang="en-US" b="0" i="0" dirty="0">
                <a:effectLst/>
                <a:latin typeface="fkGroteskNeue"/>
              </a:rPr>
            </a:br>
            <a:r>
              <a:rPr lang="en-US" b="0" i="0" dirty="0" err="1">
                <a:effectLst/>
                <a:latin typeface="fkGroteskNeue"/>
              </a:rPr>
              <a:t>Tribochemical</a:t>
            </a:r>
            <a:r>
              <a:rPr lang="en-US" b="0" i="0" dirty="0">
                <a:effectLst/>
                <a:latin typeface="fkGroteskNeue"/>
              </a:rPr>
              <a:t> conditions can drive reactions between solid surfaces that would not proceed under static conditions. This enables reactive "cold welding" or surface alloying.</a:t>
            </a:r>
          </a:p>
          <a:p>
            <a:pPr algn="l">
              <a:buNone/>
            </a:pPr>
            <a:r>
              <a:rPr lang="en-US" b="1" i="0" dirty="0">
                <a:effectLst/>
                <a:latin typeface="fkGroteskNeue"/>
              </a:rPr>
              <a:t>Activation of catalysts:</a:t>
            </a:r>
            <a:br>
              <a:rPr lang="en-US" b="0" i="0" dirty="0">
                <a:effectLst/>
                <a:latin typeface="fkGroteskNeue"/>
              </a:rPr>
            </a:br>
            <a:r>
              <a:rPr lang="en-US" b="0" i="0" dirty="0" err="1">
                <a:effectLst/>
                <a:latin typeface="fkGroteskNeue"/>
              </a:rPr>
              <a:t>Tribochemical</a:t>
            </a:r>
            <a:r>
              <a:rPr lang="en-US" b="0" i="0" dirty="0">
                <a:effectLst/>
                <a:latin typeface="fkGroteskNeue"/>
              </a:rPr>
              <a:t> treatment (grinding) can expose active sites on catalysts, increasing activity for hydrogenation, oxidation, or other reactions.</a:t>
            </a:r>
          </a:p>
          <a:p>
            <a:pPr algn="l">
              <a:buNone/>
            </a:pPr>
            <a:r>
              <a:rPr lang="en-US" b="1" i="0" dirty="0">
                <a:effectLst/>
                <a:latin typeface="fkGroteskNeue"/>
              </a:rPr>
              <a:t>Doping and ion implantation by friction:</a:t>
            </a:r>
            <a:br>
              <a:rPr lang="en-US" b="0" i="0" dirty="0">
                <a:effectLst/>
                <a:latin typeface="fkGroteskNeue"/>
              </a:rPr>
            </a:br>
            <a:r>
              <a:rPr lang="en-US" b="0" i="0" dirty="0">
                <a:effectLst/>
                <a:latin typeface="fkGroteskNeue"/>
              </a:rPr>
              <a:t>Under extreme friction, atomic-scale mixing can occur, introducing dopants or alloying elements into a surface without conventional ion implantation.</a:t>
            </a:r>
          </a:p>
          <a:p>
            <a:pPr algn="l">
              <a:buNone/>
            </a:pPr>
            <a:r>
              <a:rPr lang="en-US" b="1" i="0" dirty="0">
                <a:effectLst/>
                <a:latin typeface="fkGroteskNeue"/>
              </a:rPr>
              <a:t>Examples:</a:t>
            </a:r>
            <a:endParaRPr lang="en-US" b="0" i="0" dirty="0">
              <a:effectLst/>
              <a:latin typeface="fkGroteskNeue"/>
            </a:endParaRPr>
          </a:p>
          <a:p>
            <a:pPr algn="l">
              <a:buFont typeface="Arial" panose="020B0604020202020204" pitchFamily="34" charset="0"/>
              <a:buChar char="•"/>
            </a:pPr>
            <a:r>
              <a:rPr lang="en-US" b="0" i="0" dirty="0">
                <a:effectLst/>
                <a:latin typeface="fkGroteskNeue"/>
              </a:rPr>
              <a:t>Synthesis of metal nitrides by friction of metal surfaces in nitrogen atmosphere</a:t>
            </a:r>
          </a:p>
          <a:p>
            <a:pPr algn="l">
              <a:buFont typeface="Arial" panose="020B0604020202020204" pitchFamily="34" charset="0"/>
              <a:buChar char="•"/>
            </a:pPr>
            <a:r>
              <a:rPr lang="en-US" b="0" i="0" dirty="0">
                <a:effectLst/>
                <a:latin typeface="fkGroteskNeue"/>
              </a:rPr>
              <a:t>Formation of silicate layers by friction between </a:t>
            </a:r>
            <a:r>
              <a:rPr lang="en-US" b="0" i="0" dirty="0" err="1">
                <a:effectLst/>
                <a:latin typeface="fkGroteskNeue"/>
              </a:rPr>
              <a:t>SiO</a:t>
            </a:r>
            <a:r>
              <a:rPr lang="en-US" b="0" i="0" dirty="0">
                <a:effectLst/>
                <a:latin typeface="fkGroteskNeue"/>
              </a:rPr>
              <a:t>₂ and oxide surfaces in aqueous slurry</a:t>
            </a:r>
          </a:p>
          <a:p>
            <a:pPr algn="l">
              <a:buFont typeface="Arial" panose="020B0604020202020204" pitchFamily="34" charset="0"/>
              <a:buChar char="•"/>
            </a:pPr>
            <a:r>
              <a:rPr lang="en-US" b="0" i="0" dirty="0">
                <a:effectLst/>
                <a:latin typeface="fkGroteskNeue"/>
              </a:rPr>
              <a:t>Creation of superhard coatings by </a:t>
            </a:r>
            <a:r>
              <a:rPr lang="en-US" b="0" i="0" dirty="0" err="1">
                <a:effectLst/>
                <a:latin typeface="fkGroteskNeue"/>
              </a:rPr>
              <a:t>tribochemical</a:t>
            </a:r>
            <a:r>
              <a:rPr lang="en-US" b="0" i="0" dirty="0">
                <a:effectLst/>
                <a:latin typeface="fkGroteskNeue"/>
              </a:rPr>
              <a:t> nitridation of titanium alloys</a:t>
            </a:r>
          </a:p>
        </p:txBody>
      </p:sp>
    </p:spTree>
    <p:extLst>
      <p:ext uri="{BB962C8B-B14F-4D97-AF65-F5344CB8AC3E}">
        <p14:creationId xmlns:p14="http://schemas.microsoft.com/office/powerpoint/2010/main" val="3099617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B9DC2-EB7C-389A-AF06-AEA3B02B9F3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E6843BF-E72D-C8D0-21FB-3069C56EC7D1}"/>
              </a:ext>
            </a:extLst>
          </p:cNvPr>
          <p:cNvSpPr txBox="1"/>
          <p:nvPr/>
        </p:nvSpPr>
        <p:spPr>
          <a:xfrm>
            <a:off x="343948" y="253566"/>
            <a:ext cx="9148194" cy="6186309"/>
          </a:xfrm>
          <a:prstGeom prst="rect">
            <a:avLst/>
          </a:prstGeom>
          <a:noFill/>
        </p:spPr>
        <p:txBody>
          <a:bodyPr wrap="square">
            <a:spAutoFit/>
          </a:bodyPr>
          <a:lstStyle/>
          <a:p>
            <a:pPr algn="l">
              <a:buNone/>
            </a:pPr>
            <a:r>
              <a:rPr lang="fr-FR" b="1" i="0" dirty="0">
                <a:effectLst/>
                <a:latin typeface="var(--font-fk-grotesk)"/>
              </a:rPr>
              <a:t>Analytical Methods for Tribochemistry</a:t>
            </a:r>
          </a:p>
          <a:p>
            <a:pPr algn="l">
              <a:buNone/>
            </a:pPr>
            <a:r>
              <a:rPr lang="fr-FR" b="1" i="0" dirty="0">
                <a:effectLst/>
                <a:latin typeface="fkGroteskNeue"/>
              </a:rPr>
              <a:t>Real-time monitoring:</a:t>
            </a:r>
            <a:endParaRPr lang="fr-FR" b="0" i="0" dirty="0">
              <a:effectLst/>
              <a:latin typeface="fkGroteskNeue"/>
            </a:endParaRPr>
          </a:p>
          <a:p>
            <a:pPr algn="l">
              <a:buFont typeface="Arial" panose="020B0604020202020204" pitchFamily="34" charset="0"/>
              <a:buChar char="•"/>
            </a:pPr>
            <a:r>
              <a:rPr lang="fr-FR" b="1" i="0" dirty="0">
                <a:effectLst/>
                <a:latin typeface="fkGroteskNeue"/>
              </a:rPr>
              <a:t>Friction force measurement:</a:t>
            </a:r>
            <a:r>
              <a:rPr lang="fr-FR" b="0" i="0" dirty="0">
                <a:effectLst/>
                <a:latin typeface="fkGroteskNeue"/>
              </a:rPr>
              <a:t> Quantifies shear stress and detects changes due to tribochemical film formation</a:t>
            </a:r>
          </a:p>
          <a:p>
            <a:pPr algn="l">
              <a:buFont typeface="Arial" panose="020B0604020202020204" pitchFamily="34" charset="0"/>
              <a:buChar char="•"/>
            </a:pPr>
            <a:r>
              <a:rPr lang="fr-FR" b="1" i="0" dirty="0">
                <a:effectLst/>
                <a:latin typeface="fkGroteskNeue"/>
              </a:rPr>
              <a:t>Acoustic emission:</a:t>
            </a:r>
            <a:r>
              <a:rPr lang="fr-FR" b="0" i="0" dirty="0">
                <a:effectLst/>
                <a:latin typeface="fkGroteskNeue"/>
              </a:rPr>
              <a:t> High-frequency sounds during sliding indicate fracture events and surface interactions</a:t>
            </a:r>
          </a:p>
          <a:p>
            <a:pPr algn="l">
              <a:buFont typeface="Arial" panose="020B0604020202020204" pitchFamily="34" charset="0"/>
              <a:buChar char="•"/>
            </a:pPr>
            <a:r>
              <a:rPr lang="fr-FR" b="1" i="0" dirty="0">
                <a:effectLst/>
                <a:latin typeface="fkGroteskNeue"/>
              </a:rPr>
              <a:t>Optical emission spectroscopy (OES):</a:t>
            </a:r>
            <a:r>
              <a:rPr lang="fr-FR" b="0" i="0" dirty="0">
                <a:effectLst/>
                <a:latin typeface="fkGroteskNeue"/>
              </a:rPr>
              <a:t> Detects plasma emission from asperities during sliding at very high speeds</a:t>
            </a:r>
          </a:p>
          <a:p>
            <a:pPr algn="l">
              <a:buNone/>
            </a:pPr>
            <a:r>
              <a:rPr lang="fr-FR" b="1" i="0" dirty="0">
                <a:effectLst/>
                <a:latin typeface="fkGroteskNeue"/>
              </a:rPr>
              <a:t>Post-test surface analysis:</a:t>
            </a:r>
            <a:endParaRPr lang="fr-FR" b="0" i="0" dirty="0">
              <a:effectLst/>
              <a:latin typeface="fkGroteskNeue"/>
            </a:endParaRPr>
          </a:p>
          <a:p>
            <a:pPr algn="l">
              <a:buFont typeface="Arial" panose="020B0604020202020204" pitchFamily="34" charset="0"/>
              <a:buChar char="•"/>
            </a:pPr>
            <a:r>
              <a:rPr lang="fr-FR" b="1" i="0" dirty="0">
                <a:effectLst/>
                <a:latin typeface="fkGroteskNeue"/>
              </a:rPr>
              <a:t>X-ray photoelectron spectroscopy (XPS):</a:t>
            </a:r>
            <a:r>
              <a:rPr lang="fr-FR" b="0" i="0" dirty="0">
                <a:effectLst/>
                <a:latin typeface="fkGroteskNeue"/>
              </a:rPr>
              <a:t> Determines elemental composition and oxidation states of worn surfaces and deposits</a:t>
            </a:r>
          </a:p>
          <a:p>
            <a:pPr algn="l">
              <a:buFont typeface="Arial" panose="020B0604020202020204" pitchFamily="34" charset="0"/>
              <a:buChar char="•"/>
            </a:pPr>
            <a:r>
              <a:rPr lang="fr-FR" b="1" i="0" dirty="0">
                <a:effectLst/>
                <a:latin typeface="fkGroteskNeue"/>
              </a:rPr>
              <a:t>Raman spectroscopy:</a:t>
            </a:r>
            <a:r>
              <a:rPr lang="fr-FR" b="0" i="0" dirty="0">
                <a:effectLst/>
                <a:latin typeface="fkGroteskNeue"/>
              </a:rPr>
              <a:t> Identifies chemical phases in tribochemical films (oxides, carbides, sulfides, etc.)</a:t>
            </a:r>
          </a:p>
          <a:p>
            <a:pPr algn="l">
              <a:buFont typeface="Arial" panose="020B0604020202020204" pitchFamily="34" charset="0"/>
              <a:buChar char="•"/>
            </a:pPr>
            <a:r>
              <a:rPr lang="fr-FR" b="1" i="0" dirty="0">
                <a:effectLst/>
                <a:latin typeface="fkGroteskNeue"/>
              </a:rPr>
              <a:t>Scanning electron microscopy (SEM) + energy-dispersive X-ray (EDX):</a:t>
            </a:r>
            <a:r>
              <a:rPr lang="fr-FR" b="0" i="0" dirty="0">
                <a:effectLst/>
                <a:latin typeface="fkGroteskNeue"/>
              </a:rPr>
              <a:t> Maps surface morphology and elemental distribution after friction</a:t>
            </a:r>
          </a:p>
          <a:p>
            <a:pPr algn="l">
              <a:buNone/>
            </a:pPr>
            <a:r>
              <a:rPr lang="fr-FR" b="1" i="0" dirty="0">
                <a:effectLst/>
                <a:latin typeface="fkGroteskNeue"/>
              </a:rPr>
              <a:t>Subsurface characterization:</a:t>
            </a:r>
            <a:endParaRPr lang="fr-FR" b="0" i="0" dirty="0">
              <a:effectLst/>
              <a:latin typeface="fkGroteskNeue"/>
            </a:endParaRPr>
          </a:p>
          <a:p>
            <a:pPr algn="l">
              <a:buFont typeface="Arial" panose="020B0604020202020204" pitchFamily="34" charset="0"/>
              <a:buChar char="•"/>
            </a:pPr>
            <a:r>
              <a:rPr lang="fr-FR" b="1" i="0" dirty="0">
                <a:effectLst/>
                <a:latin typeface="fkGroteskNeue"/>
              </a:rPr>
              <a:t>Cross-sectional TEM:</a:t>
            </a:r>
            <a:r>
              <a:rPr lang="fr-FR" b="0" i="0" dirty="0">
                <a:effectLst/>
                <a:latin typeface="fkGroteskNeue"/>
              </a:rPr>
              <a:t> Images structure of tribochemical films and subsurface layers</a:t>
            </a:r>
          </a:p>
          <a:p>
            <a:pPr algn="l">
              <a:buFont typeface="Arial" panose="020B0604020202020204" pitchFamily="34" charset="0"/>
              <a:buChar char="•"/>
            </a:pPr>
            <a:r>
              <a:rPr lang="fr-FR" b="1" i="0" dirty="0">
                <a:effectLst/>
                <a:latin typeface="fkGroteskNeue"/>
              </a:rPr>
              <a:t>X-ray diffraction (XRD):</a:t>
            </a:r>
            <a:r>
              <a:rPr lang="fr-FR" b="0" i="0" dirty="0">
                <a:effectLst/>
                <a:latin typeface="fkGroteskNeue"/>
              </a:rPr>
              <a:t> Identifies crystalline phases in worn regions and tribofilms</a:t>
            </a:r>
          </a:p>
          <a:p>
            <a:pPr algn="l">
              <a:buNone/>
            </a:pPr>
            <a:r>
              <a:rPr lang="fr-FR" b="1" i="0" dirty="0">
                <a:effectLst/>
                <a:latin typeface="fkGroteskNeue"/>
              </a:rPr>
              <a:t>Chemical analysis of debris:</a:t>
            </a:r>
            <a:endParaRPr lang="fr-FR" b="0" i="0" dirty="0">
              <a:effectLst/>
              <a:latin typeface="fkGroteskNeue"/>
            </a:endParaRPr>
          </a:p>
          <a:p>
            <a:pPr algn="l">
              <a:buFont typeface="Arial" panose="020B0604020202020204" pitchFamily="34" charset="0"/>
              <a:buChar char="•"/>
            </a:pPr>
            <a:r>
              <a:rPr lang="fr-FR" b="1" i="0" dirty="0">
                <a:effectLst/>
                <a:latin typeface="fkGroteskNeue"/>
              </a:rPr>
              <a:t>Inductively coupled plasma (ICP) spectroscopy:</a:t>
            </a:r>
            <a:r>
              <a:rPr lang="fr-FR" b="0" i="0" dirty="0">
                <a:effectLst/>
                <a:latin typeface="fkGroteskNeue"/>
              </a:rPr>
              <a:t> Quantifies wear rate by analyzing element content in collected wear particles or lubricant</a:t>
            </a:r>
          </a:p>
          <a:p>
            <a:pPr algn="l">
              <a:buFont typeface="Arial" panose="020B0604020202020204" pitchFamily="34" charset="0"/>
              <a:buChar char="•"/>
            </a:pPr>
            <a:r>
              <a:rPr lang="fr-FR" b="1" i="0" dirty="0">
                <a:effectLst/>
                <a:latin typeface="fkGroteskNeue"/>
              </a:rPr>
              <a:t>Gas chromatography:</a:t>
            </a:r>
            <a:r>
              <a:rPr lang="fr-FR" b="0" i="0" dirty="0">
                <a:effectLst/>
                <a:latin typeface="fkGroteskNeue"/>
              </a:rPr>
              <a:t> Detects volatile products of tribochemical degradation</a:t>
            </a:r>
          </a:p>
        </p:txBody>
      </p:sp>
    </p:spTree>
    <p:extLst>
      <p:ext uri="{BB962C8B-B14F-4D97-AF65-F5344CB8AC3E}">
        <p14:creationId xmlns:p14="http://schemas.microsoft.com/office/powerpoint/2010/main" val="1878342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81E1F-7EAB-2E08-4E96-20763C1EA98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FF6EE09-4DF5-E63B-6F3E-14DECDDEDF0C}"/>
              </a:ext>
            </a:extLst>
          </p:cNvPr>
          <p:cNvSpPr txBox="1"/>
          <p:nvPr/>
        </p:nvSpPr>
        <p:spPr>
          <a:xfrm>
            <a:off x="478173" y="335845"/>
            <a:ext cx="8829412" cy="6186309"/>
          </a:xfrm>
          <a:prstGeom prst="rect">
            <a:avLst/>
          </a:prstGeom>
          <a:noFill/>
        </p:spPr>
        <p:txBody>
          <a:bodyPr wrap="square">
            <a:spAutoFit/>
          </a:bodyPr>
          <a:lstStyle/>
          <a:p>
            <a:pPr algn="l">
              <a:buNone/>
            </a:pPr>
            <a:r>
              <a:rPr lang="en-US" b="1" i="0" dirty="0">
                <a:effectLst/>
                <a:latin typeface="var(--font-fk-grotesk)"/>
              </a:rPr>
              <a:t>Applications and Future Perspectives</a:t>
            </a:r>
          </a:p>
          <a:p>
            <a:pPr algn="l">
              <a:buNone/>
            </a:pPr>
            <a:r>
              <a:rPr lang="en-US" b="1" i="0" dirty="0">
                <a:effectLst/>
                <a:latin typeface="fkGroteskNeue"/>
              </a:rPr>
              <a:t>Current applications:</a:t>
            </a:r>
            <a:endParaRPr lang="en-US" b="0" i="0" dirty="0">
              <a:effectLst/>
              <a:latin typeface="fkGroteskNeue"/>
            </a:endParaRPr>
          </a:p>
          <a:p>
            <a:pPr algn="l">
              <a:buFont typeface="Arial" panose="020B0604020202020204" pitchFamily="34" charset="0"/>
              <a:buChar char="•"/>
            </a:pPr>
            <a:r>
              <a:rPr lang="en-US" b="1" i="0" dirty="0">
                <a:effectLst/>
                <a:latin typeface="fkGroteskNeue"/>
              </a:rPr>
              <a:t>Lubrication:</a:t>
            </a:r>
            <a:r>
              <a:rPr lang="en-US" b="0" i="0" dirty="0">
                <a:effectLst/>
                <a:latin typeface="fkGroteskNeue"/>
              </a:rPr>
              <a:t> Optimization of engine oils, gear fluids, and hydraulic fluids through understanding of </a:t>
            </a:r>
            <a:r>
              <a:rPr lang="en-US" b="0" i="0" dirty="0" err="1">
                <a:effectLst/>
                <a:latin typeface="fkGroteskNeue"/>
              </a:rPr>
              <a:t>tribochemical</a:t>
            </a:r>
            <a:r>
              <a:rPr lang="en-US" b="0" i="0" dirty="0">
                <a:effectLst/>
                <a:latin typeface="fkGroteskNeue"/>
              </a:rPr>
              <a:t> additive reactions</a:t>
            </a:r>
          </a:p>
          <a:p>
            <a:pPr algn="l">
              <a:buFont typeface="Arial" panose="020B0604020202020204" pitchFamily="34" charset="0"/>
              <a:buChar char="•"/>
            </a:pPr>
            <a:r>
              <a:rPr lang="en-US" b="1" i="0" dirty="0">
                <a:effectLst/>
                <a:latin typeface="fkGroteskNeue"/>
              </a:rPr>
              <a:t>Cutting fluids:</a:t>
            </a:r>
            <a:r>
              <a:rPr lang="en-US" b="0" i="0" dirty="0">
                <a:effectLst/>
                <a:latin typeface="fkGroteskNeue"/>
              </a:rPr>
              <a:t> Formulation of fluids that undergo controlled </a:t>
            </a:r>
            <a:r>
              <a:rPr lang="en-US" b="0" i="0" dirty="0" err="1">
                <a:effectLst/>
                <a:latin typeface="fkGroteskNeue"/>
              </a:rPr>
              <a:t>tribochemical</a:t>
            </a:r>
            <a:r>
              <a:rPr lang="en-US" b="0" i="0" dirty="0">
                <a:effectLst/>
                <a:latin typeface="fkGroteskNeue"/>
              </a:rPr>
              <a:t> reactions at the tool-workpiece interface</a:t>
            </a:r>
          </a:p>
          <a:p>
            <a:pPr algn="l">
              <a:buFont typeface="Arial" panose="020B0604020202020204" pitchFamily="34" charset="0"/>
              <a:buChar char="•"/>
            </a:pPr>
            <a:r>
              <a:rPr lang="en-US" b="1" i="0" dirty="0">
                <a:effectLst/>
                <a:latin typeface="fkGroteskNeue"/>
              </a:rPr>
              <a:t>Anti-wear coatings:</a:t>
            </a:r>
            <a:r>
              <a:rPr lang="en-US" b="0" i="0" dirty="0">
                <a:effectLst/>
                <a:latin typeface="fkGroteskNeue"/>
              </a:rPr>
              <a:t> Hard coatings (DLC, </a:t>
            </a:r>
            <a:r>
              <a:rPr lang="en-US" b="0" i="0" dirty="0" err="1">
                <a:effectLst/>
                <a:latin typeface="fkGroteskNeue"/>
              </a:rPr>
              <a:t>TiN</a:t>
            </a:r>
            <a:r>
              <a:rPr lang="en-US" b="0" i="0" dirty="0">
                <a:effectLst/>
                <a:latin typeface="fkGroteskNeue"/>
              </a:rPr>
              <a:t>) designed to undergo </a:t>
            </a:r>
            <a:r>
              <a:rPr lang="en-US" b="0" i="0" dirty="0" err="1">
                <a:effectLst/>
                <a:latin typeface="fkGroteskNeue"/>
              </a:rPr>
              <a:t>tribochemical</a:t>
            </a:r>
            <a:r>
              <a:rPr lang="en-US" b="0" i="0" dirty="0">
                <a:effectLst/>
                <a:latin typeface="fkGroteskNeue"/>
              </a:rPr>
              <a:t> stabilization during use</a:t>
            </a:r>
          </a:p>
          <a:p>
            <a:pPr algn="l">
              <a:buFont typeface="Arial" panose="020B0604020202020204" pitchFamily="34" charset="0"/>
              <a:buChar char="•"/>
            </a:pPr>
            <a:r>
              <a:rPr lang="en-US" b="1" i="0" dirty="0">
                <a:effectLst/>
                <a:latin typeface="fkGroteskNeue"/>
              </a:rPr>
              <a:t>Friction materials:</a:t>
            </a:r>
            <a:r>
              <a:rPr lang="en-US" b="0" i="0" dirty="0">
                <a:effectLst/>
                <a:latin typeface="fkGroteskNeue"/>
              </a:rPr>
              <a:t> Brake pads and clutch materials engineered for controlled </a:t>
            </a:r>
            <a:r>
              <a:rPr lang="en-US" b="0" i="0" dirty="0" err="1">
                <a:effectLst/>
                <a:latin typeface="fkGroteskNeue"/>
              </a:rPr>
              <a:t>tribochemical</a:t>
            </a:r>
            <a:r>
              <a:rPr lang="en-US" b="0" i="0" dirty="0">
                <a:effectLst/>
                <a:latin typeface="fkGroteskNeue"/>
              </a:rPr>
              <a:t> behavior</a:t>
            </a:r>
          </a:p>
          <a:p>
            <a:pPr algn="l">
              <a:buNone/>
            </a:pPr>
            <a:r>
              <a:rPr lang="en-US" b="1" i="0" dirty="0">
                <a:effectLst/>
                <a:latin typeface="fkGroteskNeue"/>
              </a:rPr>
              <a:t>Emerging directions:</a:t>
            </a:r>
            <a:endParaRPr lang="en-US" b="0" i="0" dirty="0">
              <a:effectLst/>
              <a:latin typeface="fkGroteskNeue"/>
            </a:endParaRPr>
          </a:p>
          <a:p>
            <a:pPr algn="l">
              <a:buFont typeface="Arial" panose="020B0604020202020204" pitchFamily="34" charset="0"/>
              <a:buChar char="•"/>
            </a:pPr>
            <a:r>
              <a:rPr lang="en-US" b="1" i="0" dirty="0">
                <a:effectLst/>
                <a:latin typeface="fkGroteskNeue"/>
              </a:rPr>
              <a:t>Sustainable </a:t>
            </a:r>
            <a:r>
              <a:rPr lang="en-US" b="1" i="0" dirty="0" err="1">
                <a:effectLst/>
                <a:latin typeface="fkGroteskNeue"/>
              </a:rPr>
              <a:t>tribochemistry</a:t>
            </a:r>
            <a:r>
              <a:rPr lang="en-US" b="1" i="0" dirty="0">
                <a:effectLst/>
                <a:latin typeface="fkGroteskNeue"/>
              </a:rPr>
              <a:t>:</a:t>
            </a:r>
            <a:r>
              <a:rPr lang="en-US" b="0" i="0" dirty="0">
                <a:effectLst/>
                <a:latin typeface="fkGroteskNeue"/>
              </a:rPr>
              <a:t> Development of bio-based lubricants and additives that undergo benign </a:t>
            </a:r>
            <a:r>
              <a:rPr lang="en-US" b="0" i="0" dirty="0" err="1">
                <a:effectLst/>
                <a:latin typeface="fkGroteskNeue"/>
              </a:rPr>
              <a:t>tribochemical</a:t>
            </a:r>
            <a:r>
              <a:rPr lang="en-US" b="0" i="0" dirty="0">
                <a:effectLst/>
                <a:latin typeface="fkGroteskNeue"/>
              </a:rPr>
              <a:t> reactions</a:t>
            </a:r>
          </a:p>
          <a:p>
            <a:pPr algn="l">
              <a:buFont typeface="Arial" panose="020B0604020202020204" pitchFamily="34" charset="0"/>
              <a:buChar char="•"/>
            </a:pPr>
            <a:r>
              <a:rPr lang="en-US" b="1" i="0" dirty="0">
                <a:effectLst/>
                <a:latin typeface="fkGroteskNeue"/>
              </a:rPr>
              <a:t>Boundary lubrication at nanoscale:</a:t>
            </a:r>
            <a:r>
              <a:rPr lang="en-US" b="0" i="0" dirty="0">
                <a:effectLst/>
                <a:latin typeface="fkGroteskNeue"/>
              </a:rPr>
              <a:t> Understanding atomic-scale </a:t>
            </a:r>
            <a:r>
              <a:rPr lang="en-US" b="0" i="0" dirty="0" err="1">
                <a:effectLst/>
                <a:latin typeface="fkGroteskNeue"/>
              </a:rPr>
              <a:t>tribochemistry</a:t>
            </a:r>
            <a:r>
              <a:rPr lang="en-US" b="0" i="0" dirty="0">
                <a:effectLst/>
                <a:latin typeface="fkGroteskNeue"/>
              </a:rPr>
              <a:t> for nanomechanical systems</a:t>
            </a:r>
          </a:p>
          <a:p>
            <a:pPr algn="l">
              <a:buFont typeface="Arial" panose="020B0604020202020204" pitchFamily="34" charset="0"/>
              <a:buChar char="•"/>
            </a:pPr>
            <a:r>
              <a:rPr lang="en-US" b="1" i="0" dirty="0">
                <a:effectLst/>
                <a:latin typeface="fkGroteskNeue"/>
              </a:rPr>
              <a:t>Integration with mechanochemistry:</a:t>
            </a:r>
            <a:r>
              <a:rPr lang="en-US" b="0" i="0" dirty="0">
                <a:effectLst/>
                <a:latin typeface="fkGroteskNeue"/>
              </a:rPr>
              <a:t> Combining </a:t>
            </a:r>
            <a:r>
              <a:rPr lang="en-US" b="0" i="0" dirty="0" err="1">
                <a:effectLst/>
                <a:latin typeface="fkGroteskNeue"/>
              </a:rPr>
              <a:t>tribochemical</a:t>
            </a:r>
            <a:r>
              <a:rPr lang="en-US" b="0" i="0" dirty="0">
                <a:effectLst/>
                <a:latin typeface="fkGroteskNeue"/>
              </a:rPr>
              <a:t> synthesis with controlled milling for hybrid processes</a:t>
            </a:r>
          </a:p>
          <a:p>
            <a:pPr algn="l">
              <a:buFont typeface="Arial" panose="020B0604020202020204" pitchFamily="34" charset="0"/>
              <a:buChar char="•"/>
            </a:pPr>
            <a:r>
              <a:rPr lang="en-US" b="1" i="0" dirty="0">
                <a:effectLst/>
                <a:latin typeface="fkGroteskNeue"/>
              </a:rPr>
              <a:t>Machine learning:</a:t>
            </a:r>
            <a:r>
              <a:rPr lang="en-US" b="0" i="0" dirty="0">
                <a:effectLst/>
                <a:latin typeface="fkGroteskNeue"/>
              </a:rPr>
              <a:t> Predicting </a:t>
            </a:r>
            <a:r>
              <a:rPr lang="en-US" b="0" i="0" dirty="0" err="1">
                <a:effectLst/>
                <a:latin typeface="fkGroteskNeue"/>
              </a:rPr>
              <a:t>tribochemical</a:t>
            </a:r>
            <a:r>
              <a:rPr lang="en-US" b="0" i="0" dirty="0">
                <a:effectLst/>
                <a:latin typeface="fkGroteskNeue"/>
              </a:rPr>
              <a:t> film composition and tribological performance using data-driven models</a:t>
            </a:r>
          </a:p>
          <a:p>
            <a:pPr algn="l">
              <a:buNone/>
            </a:pPr>
            <a:r>
              <a:rPr lang="en-US" b="1" i="0" dirty="0">
                <a:effectLst/>
                <a:latin typeface="fkGroteskNeue"/>
              </a:rPr>
              <a:t>Industrial impact:</a:t>
            </a:r>
            <a:br>
              <a:rPr lang="en-US" b="0" i="0" dirty="0">
                <a:effectLst/>
                <a:latin typeface="fkGroteskNeue"/>
              </a:rPr>
            </a:br>
            <a:r>
              <a:rPr lang="en-US" b="0" i="0" dirty="0">
                <a:effectLst/>
                <a:latin typeface="fkGroteskNeue"/>
              </a:rPr>
              <a:t>Better understanding of </a:t>
            </a:r>
            <a:r>
              <a:rPr lang="en-US" b="0" i="0" dirty="0" err="1">
                <a:effectLst/>
                <a:latin typeface="fkGroteskNeue"/>
              </a:rPr>
              <a:t>tribochemistry</a:t>
            </a:r>
            <a:r>
              <a:rPr lang="en-US" b="0" i="0" dirty="0">
                <a:effectLst/>
                <a:latin typeface="fkGroteskNeue"/>
              </a:rPr>
              <a:t> leads to extended equipment life, improved fuel efficiency, reduced maintenance, and more sustainable operations.</a:t>
            </a:r>
          </a:p>
        </p:txBody>
      </p:sp>
    </p:spTree>
    <p:extLst>
      <p:ext uri="{BB962C8B-B14F-4D97-AF65-F5344CB8AC3E}">
        <p14:creationId xmlns:p14="http://schemas.microsoft.com/office/powerpoint/2010/main" val="54775180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TotalTime>
  <Words>1112</Words>
  <Application>Microsoft Office PowerPoint</Application>
  <PresentationFormat>Широкоэкранный</PresentationFormat>
  <Paragraphs>61</Paragraphs>
  <Slides>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fkGroteskNeue</vt:lpstr>
      <vt:lpstr>Trebuchet MS</vt:lpstr>
      <vt:lpstr>var(--font-fk-grotesk)</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Бахадур Аскар</dc:creator>
  <cp:lastModifiedBy>Бахадур Аскар</cp:lastModifiedBy>
  <cp:revision>1</cp:revision>
  <dcterms:created xsi:type="dcterms:W3CDTF">2025-11-09T14:47:52Z</dcterms:created>
  <dcterms:modified xsi:type="dcterms:W3CDTF">2025-11-09T14:50:35Z</dcterms:modified>
</cp:coreProperties>
</file>